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3" r:id="rId7"/>
    <p:sldId id="267" r:id="rId8"/>
    <p:sldId id="280" r:id="rId9"/>
    <p:sldId id="264" r:id="rId10"/>
    <p:sldId id="265" r:id="rId11"/>
    <p:sldId id="266" r:id="rId12"/>
    <p:sldId id="261" r:id="rId13"/>
    <p:sldId id="272" r:id="rId14"/>
    <p:sldId id="278" r:id="rId15"/>
    <p:sldId id="262" r:id="rId16"/>
    <p:sldId id="273" r:id="rId17"/>
    <p:sldId id="274" r:id="rId18"/>
    <p:sldId id="268" r:id="rId19"/>
    <p:sldId id="277" r:id="rId20"/>
    <p:sldId id="269" r:id="rId21"/>
    <p:sldId id="275" r:id="rId22"/>
    <p:sldId id="281" r:id="rId23"/>
    <p:sldId id="282" r:id="rId24"/>
    <p:sldId id="283" r:id="rId25"/>
    <p:sldId id="270" r:id="rId26"/>
    <p:sldId id="276" r:id="rId27"/>
    <p:sldId id="271" r:id="rId28"/>
    <p:sldId id="27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6"/>
  </p:normalViewPr>
  <p:slideViewPr>
    <p:cSldViewPr snapToGrid="0">
      <p:cViewPr varScale="1">
        <p:scale>
          <a:sx n="96" d="100"/>
          <a:sy n="96" d="100"/>
        </p:scale>
        <p:origin x="20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F8C617-5FAB-EA41-B03E-BEBD1A6A21E3}" type="datetimeFigureOut">
              <a:rPr lang="en-US" smtClean="0"/>
              <a:t>1/14/25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E03A7C-7736-2240-B7D1-18D77F9D29EA}" type="slidenum">
              <a:rPr lang="en-US" smtClean="0"/>
              <a:t>‹#›</a:t>
            </a:fld>
            <a:endParaRPr lang="en-US"/>
          </a:p>
        </p:txBody>
      </p:sp>
    </p:spTree>
    <p:extLst>
      <p:ext uri="{BB962C8B-B14F-4D97-AF65-F5344CB8AC3E}">
        <p14:creationId xmlns:p14="http://schemas.microsoft.com/office/powerpoint/2010/main" val="2505420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E03A7C-7736-2240-B7D1-18D77F9D29EA}" type="slidenum">
              <a:rPr lang="en-US" smtClean="0"/>
              <a:t>11</a:t>
            </a:fld>
            <a:endParaRPr lang="en-US"/>
          </a:p>
        </p:txBody>
      </p:sp>
    </p:spTree>
    <p:extLst>
      <p:ext uri="{BB962C8B-B14F-4D97-AF65-F5344CB8AC3E}">
        <p14:creationId xmlns:p14="http://schemas.microsoft.com/office/powerpoint/2010/main" val="3657155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2D6B3-612E-E8B6-AD77-D92BA2FFA0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D6AEBD-DF42-D563-177F-ADBEFA324D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32DB87-A629-61F3-4E16-AEC0BB5E0879}"/>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745BF6C0-8E49-C7B7-11B1-31F19FFC1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176FB-3FCD-62D2-ADA1-EBA127DDA2A0}"/>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2067697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ED86-C361-C290-9725-B47CC0AC55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A8BBD3-588B-DEC3-93C9-D35DED16E3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7BD8A-A0EB-ADCC-4E33-B9E7F208C46F}"/>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C92EEE94-9AD5-684F-7AFA-383F1315DA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54B39-FF4A-4BB4-882C-29384F258E51}"/>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812019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E2071B-6F19-A0E0-0578-4001F521E3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C5AA59-846A-D85A-068C-905A44DC8F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8D7E2-1746-8971-D15E-E7C122A3F613}"/>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0C1BDAA2-F193-6381-C38E-73B8405D6A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20794-7809-047A-A519-C305214ECDA2}"/>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887287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79A0-60A1-0491-85D2-854CC6914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7D882D-7005-74EF-88F9-C98F76E795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CD94E-11F8-F9FA-DE5C-94BF3D574032}"/>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0CF1FA79-AF64-1B7A-A85B-2DE0BF456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07147-7078-3C04-170B-10EDE5151709}"/>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87374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A0EE-D32D-76BE-10E1-BC9AA19F57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7DCC75-436F-48BE-1299-DCE3E127AB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9E06F0-C0FA-4F89-8AAC-DB38A0A3DB47}"/>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64F4484A-5F5E-349A-53A8-E6BB36D00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F5E1F-7139-AD17-8629-5FE6A6FDF9EB}"/>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11176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8640-FA15-E0A4-CD17-DA8E485EBB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8B1FCF-D315-6A32-F414-0C59FDF4C9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92EA5-8641-5C2F-E12D-4A540076B1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317A37-9C6F-037F-7C40-32EDF11C7E2C}"/>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6" name="Footer Placeholder 5">
            <a:extLst>
              <a:ext uri="{FF2B5EF4-FFF2-40B4-BE49-F238E27FC236}">
                <a16:creationId xmlns:a16="http://schemas.microsoft.com/office/drawing/2014/main" id="{2D3A2368-2DDC-D1F1-5F09-DDEAA6F2B6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E3022-CCA5-77BC-BBF1-2AAF10B2C734}"/>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2039454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D5840-C895-64E0-9690-697B791C0D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D1F58D-6ADA-4536-BD1D-C5EEE80D3D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6A52F6-8200-0C4B-0CF5-19363806F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914587-E212-8F94-EEF8-3AB1E23A36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1ADFE-CFE1-F31B-41DE-A07EDBC532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3A33C4-00D0-9B6A-0E86-FE3FADCB6F70}"/>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8" name="Footer Placeholder 7">
            <a:extLst>
              <a:ext uri="{FF2B5EF4-FFF2-40B4-BE49-F238E27FC236}">
                <a16:creationId xmlns:a16="http://schemas.microsoft.com/office/drawing/2014/main" id="{74BCE1C0-81E2-1517-AA94-5842BE4C36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60B3CD-0151-939A-B093-5CDB9BF1FA97}"/>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4077293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C97C4-E021-74A3-F5FA-5C0E679EC0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9A7CE0-78B2-25F7-F5A0-F90B0B1D2D1F}"/>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4" name="Footer Placeholder 3">
            <a:extLst>
              <a:ext uri="{FF2B5EF4-FFF2-40B4-BE49-F238E27FC236}">
                <a16:creationId xmlns:a16="http://schemas.microsoft.com/office/drawing/2014/main" id="{2262B908-4CDE-D4F3-18A5-D85F9883F7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747DA22-EE91-3398-CF72-27F81954C092}"/>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272916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5A6D49-E1DD-25B2-B187-6460A4FDD3E9}"/>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3" name="Footer Placeholder 2">
            <a:extLst>
              <a:ext uri="{FF2B5EF4-FFF2-40B4-BE49-F238E27FC236}">
                <a16:creationId xmlns:a16="http://schemas.microsoft.com/office/drawing/2014/main" id="{9065EDB8-40F4-26FB-DD32-6B784E3A4B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93AE7C-7C57-3747-C518-2A8A0D961380}"/>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1982881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3D14-CE33-41B7-9CB3-37DA0CA8C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07BD-F89A-94B8-1720-5B34B0E633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16D8E-5F12-3F77-3742-01B298B36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0FB552-3801-7890-4147-AEB9C36579AB}"/>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6" name="Footer Placeholder 5">
            <a:extLst>
              <a:ext uri="{FF2B5EF4-FFF2-40B4-BE49-F238E27FC236}">
                <a16:creationId xmlns:a16="http://schemas.microsoft.com/office/drawing/2014/main" id="{4544EF98-81D5-33E8-5736-F89C8E08B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5B5DEE-E53F-3365-E0B0-197AF3AD5913}"/>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83042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8A94-C52F-35AF-1504-3AB6FC7E83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463B6F-5CD0-77C1-FC63-A0B97BBB22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11D9C5-9883-DA9B-4E30-EDE6D97D2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DC3BA-9ABF-0CE3-B95B-DBF6AB6D6203}"/>
              </a:ext>
            </a:extLst>
          </p:cNvPr>
          <p:cNvSpPr>
            <a:spLocks noGrp="1"/>
          </p:cNvSpPr>
          <p:nvPr>
            <p:ph type="dt" sz="half" idx="10"/>
          </p:nvPr>
        </p:nvSpPr>
        <p:spPr/>
        <p:txBody>
          <a:bodyPr/>
          <a:lstStyle/>
          <a:p>
            <a:fld id="{002A03BF-30F3-0741-8FB6-A8726B2ACC56}" type="datetimeFigureOut">
              <a:rPr lang="en-US" smtClean="0"/>
              <a:t>1/14/25</a:t>
            </a:fld>
            <a:endParaRPr lang="en-US"/>
          </a:p>
        </p:txBody>
      </p:sp>
      <p:sp>
        <p:nvSpPr>
          <p:cNvPr id="6" name="Footer Placeholder 5">
            <a:extLst>
              <a:ext uri="{FF2B5EF4-FFF2-40B4-BE49-F238E27FC236}">
                <a16:creationId xmlns:a16="http://schemas.microsoft.com/office/drawing/2014/main" id="{F7BFF657-B01D-F3B9-1D41-8F8A905572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7EB363-0ADB-5BBF-6359-3FD3F7470D0F}"/>
              </a:ext>
            </a:extLst>
          </p:cNvPr>
          <p:cNvSpPr>
            <a:spLocks noGrp="1"/>
          </p:cNvSpPr>
          <p:nvPr>
            <p:ph type="sldNum" sz="quarter" idx="12"/>
          </p:nvPr>
        </p:nvSpPr>
        <p:spPr/>
        <p:txBody>
          <a:bodyPr/>
          <a:lstStyle/>
          <a:p>
            <a:fld id="{F2BD3449-2549-D241-826F-A62901171153}" type="slidenum">
              <a:rPr lang="en-US" smtClean="0"/>
              <a:t>‹#›</a:t>
            </a:fld>
            <a:endParaRPr lang="en-US"/>
          </a:p>
        </p:txBody>
      </p:sp>
    </p:spTree>
    <p:extLst>
      <p:ext uri="{BB962C8B-B14F-4D97-AF65-F5344CB8AC3E}">
        <p14:creationId xmlns:p14="http://schemas.microsoft.com/office/powerpoint/2010/main" val="1780910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18C557-6150-BA2B-6C62-42F7E3B682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EB9764-EFFE-DA1B-866A-871930A734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F0683F-5351-C586-E6AF-0FF036C85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02A03BF-30F3-0741-8FB6-A8726B2ACC56}" type="datetimeFigureOut">
              <a:rPr lang="en-US" smtClean="0"/>
              <a:t>1/14/25</a:t>
            </a:fld>
            <a:endParaRPr lang="en-US"/>
          </a:p>
        </p:txBody>
      </p:sp>
      <p:sp>
        <p:nvSpPr>
          <p:cNvPr id="5" name="Footer Placeholder 4">
            <a:extLst>
              <a:ext uri="{FF2B5EF4-FFF2-40B4-BE49-F238E27FC236}">
                <a16:creationId xmlns:a16="http://schemas.microsoft.com/office/drawing/2014/main" id="{EA31EF4B-83B3-BFFB-9D7F-D0666FDA5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60FE8B7-BB8D-F5B7-C10E-DCB5A4FF91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2BD3449-2549-D241-826F-A62901171153}" type="slidenum">
              <a:rPr lang="en-US" smtClean="0"/>
              <a:t>‹#›</a:t>
            </a:fld>
            <a:endParaRPr lang="en-US"/>
          </a:p>
        </p:txBody>
      </p:sp>
    </p:spTree>
    <p:extLst>
      <p:ext uri="{BB962C8B-B14F-4D97-AF65-F5344CB8AC3E}">
        <p14:creationId xmlns:p14="http://schemas.microsoft.com/office/powerpoint/2010/main" val="2487004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BADD-DC23-15BE-8F38-A5B8C39CA97C}"/>
              </a:ext>
            </a:extLst>
          </p:cNvPr>
          <p:cNvSpPr>
            <a:spLocks noGrp="1"/>
          </p:cNvSpPr>
          <p:nvPr>
            <p:ph type="ctrTitle"/>
          </p:nvPr>
        </p:nvSpPr>
        <p:spPr/>
        <p:txBody>
          <a:bodyPr/>
          <a:lstStyle/>
          <a:p>
            <a:r>
              <a:rPr lang="en-US" dirty="0"/>
              <a:t>Day 5: Scientific Papers</a:t>
            </a:r>
          </a:p>
        </p:txBody>
      </p:sp>
      <p:sp>
        <p:nvSpPr>
          <p:cNvPr id="3" name="Subtitle 2">
            <a:extLst>
              <a:ext uri="{FF2B5EF4-FFF2-40B4-BE49-F238E27FC236}">
                <a16:creationId xmlns:a16="http://schemas.microsoft.com/office/drawing/2014/main" id="{F131D74E-41B8-2E83-6F34-0BC3481D5F2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314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of information with text&#10;&#10;Description automatically generated with medium confidence">
            <a:extLst>
              <a:ext uri="{FF2B5EF4-FFF2-40B4-BE49-F238E27FC236}">
                <a16:creationId xmlns:a16="http://schemas.microsoft.com/office/drawing/2014/main" id="{0DA43E3B-3CB2-69B7-B6FA-6789DC71C969}"/>
              </a:ext>
            </a:extLst>
          </p:cNvPr>
          <p:cNvPicPr>
            <a:picLocks noChangeAspect="1"/>
          </p:cNvPicPr>
          <p:nvPr/>
        </p:nvPicPr>
        <p:blipFill>
          <a:blip r:embed="rId2"/>
          <a:stretch>
            <a:fillRect/>
          </a:stretch>
        </p:blipFill>
        <p:spPr>
          <a:xfrm>
            <a:off x="1798230" y="13762"/>
            <a:ext cx="8595539" cy="6830476"/>
          </a:xfrm>
          <a:prstGeom prst="rect">
            <a:avLst/>
          </a:prstGeom>
        </p:spPr>
      </p:pic>
    </p:spTree>
    <p:extLst>
      <p:ext uri="{BB962C8B-B14F-4D97-AF65-F5344CB8AC3E}">
        <p14:creationId xmlns:p14="http://schemas.microsoft.com/office/powerpoint/2010/main" val="997094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tree soil sample&#10;&#10;Description automatically generated">
            <a:extLst>
              <a:ext uri="{FF2B5EF4-FFF2-40B4-BE49-F238E27FC236}">
                <a16:creationId xmlns:a16="http://schemas.microsoft.com/office/drawing/2014/main" id="{26CE304F-3FC5-D35B-F3D7-F5EAB6D8E480}"/>
              </a:ext>
            </a:extLst>
          </p:cNvPr>
          <p:cNvPicPr>
            <a:picLocks noChangeAspect="1"/>
          </p:cNvPicPr>
          <p:nvPr/>
        </p:nvPicPr>
        <p:blipFill>
          <a:blip r:embed="rId3"/>
          <a:stretch>
            <a:fillRect/>
          </a:stretch>
        </p:blipFill>
        <p:spPr>
          <a:xfrm>
            <a:off x="556591" y="640855"/>
            <a:ext cx="11370366" cy="5723033"/>
          </a:xfrm>
          <a:prstGeom prst="rect">
            <a:avLst/>
          </a:prstGeom>
        </p:spPr>
      </p:pic>
    </p:spTree>
    <p:extLst>
      <p:ext uri="{BB962C8B-B14F-4D97-AF65-F5344CB8AC3E}">
        <p14:creationId xmlns:p14="http://schemas.microsoft.com/office/powerpoint/2010/main" val="2480457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1F639-A6AF-D206-5400-1E430BFD2D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4E2D9C-89CA-DF50-FB81-CB395738A377}"/>
              </a:ext>
            </a:extLst>
          </p:cNvPr>
          <p:cNvSpPr>
            <a:spLocks noGrp="1"/>
          </p:cNvSpPr>
          <p:nvPr>
            <p:ph type="title"/>
          </p:nvPr>
        </p:nvSpPr>
        <p:spPr/>
        <p:txBody>
          <a:bodyPr/>
          <a:lstStyle/>
          <a:p>
            <a:pPr algn="ctr"/>
            <a:r>
              <a:rPr lang="en-US" dirty="0"/>
              <a:t>How to Read A Scientific Paper</a:t>
            </a:r>
          </a:p>
        </p:txBody>
      </p:sp>
      <p:pic>
        <p:nvPicPr>
          <p:cNvPr id="7" name="Content Placeholder 6" descr="A black text on a white background&#10;&#10;Description automatically generated">
            <a:extLst>
              <a:ext uri="{FF2B5EF4-FFF2-40B4-BE49-F238E27FC236}">
                <a16:creationId xmlns:a16="http://schemas.microsoft.com/office/drawing/2014/main" id="{4FFFDEEC-788D-DF3E-41EA-06225BA5AA44}"/>
              </a:ext>
            </a:extLst>
          </p:cNvPr>
          <p:cNvPicPr>
            <a:picLocks noGrp="1" noChangeAspect="1"/>
          </p:cNvPicPr>
          <p:nvPr>
            <p:ph idx="1"/>
          </p:nvPr>
        </p:nvPicPr>
        <p:blipFill>
          <a:blip r:embed="rId2"/>
          <a:stretch>
            <a:fillRect/>
          </a:stretch>
        </p:blipFill>
        <p:spPr>
          <a:xfrm>
            <a:off x="1593850" y="1414635"/>
            <a:ext cx="9004300" cy="1409700"/>
          </a:xfrm>
        </p:spPr>
      </p:pic>
    </p:spTree>
    <p:extLst>
      <p:ext uri="{BB962C8B-B14F-4D97-AF65-F5344CB8AC3E}">
        <p14:creationId xmlns:p14="http://schemas.microsoft.com/office/powerpoint/2010/main" val="167383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442D1-2CEF-ADAF-454C-AA5EA1D7A028}"/>
              </a:ext>
            </a:extLst>
          </p:cNvPr>
          <p:cNvSpPr>
            <a:spLocks noGrp="1"/>
          </p:cNvSpPr>
          <p:nvPr>
            <p:ph type="title"/>
          </p:nvPr>
        </p:nvSpPr>
        <p:spPr/>
        <p:txBody>
          <a:bodyPr/>
          <a:lstStyle/>
          <a:p>
            <a:endParaRPr lang="en-US"/>
          </a:p>
        </p:txBody>
      </p:sp>
      <p:pic>
        <p:nvPicPr>
          <p:cNvPr id="5" name="Picture 4" descr="A close-up of a text&#10;&#10;Description automatically generated">
            <a:extLst>
              <a:ext uri="{FF2B5EF4-FFF2-40B4-BE49-F238E27FC236}">
                <a16:creationId xmlns:a16="http://schemas.microsoft.com/office/drawing/2014/main" id="{1BD3E000-35FF-6F9E-90F1-F3987561EC68}"/>
              </a:ext>
            </a:extLst>
          </p:cNvPr>
          <p:cNvPicPr>
            <a:picLocks noChangeAspect="1"/>
          </p:cNvPicPr>
          <p:nvPr/>
        </p:nvPicPr>
        <p:blipFill>
          <a:blip r:embed="rId2"/>
          <a:stretch>
            <a:fillRect/>
          </a:stretch>
        </p:blipFill>
        <p:spPr>
          <a:xfrm>
            <a:off x="505730" y="1379001"/>
            <a:ext cx="11180539" cy="4099997"/>
          </a:xfrm>
          <a:prstGeom prst="rect">
            <a:avLst/>
          </a:prstGeom>
        </p:spPr>
      </p:pic>
      <p:sp>
        <p:nvSpPr>
          <p:cNvPr id="8" name="Rectangle 7">
            <a:extLst>
              <a:ext uri="{FF2B5EF4-FFF2-40B4-BE49-F238E27FC236}">
                <a16:creationId xmlns:a16="http://schemas.microsoft.com/office/drawing/2014/main" id="{48E10B56-0734-0999-2220-1BC85DDCAB06}"/>
              </a:ext>
            </a:extLst>
          </p:cNvPr>
          <p:cNvSpPr/>
          <p:nvPr/>
        </p:nvSpPr>
        <p:spPr>
          <a:xfrm>
            <a:off x="712519" y="3167399"/>
            <a:ext cx="10759045" cy="6208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A96E22C-BF50-A7BB-5502-E5566F666F84}"/>
              </a:ext>
            </a:extLst>
          </p:cNvPr>
          <p:cNvSpPr/>
          <p:nvPr/>
        </p:nvSpPr>
        <p:spPr>
          <a:xfrm>
            <a:off x="9024730" y="4802105"/>
            <a:ext cx="2544418"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8BAF954-81AC-F550-82D9-67494CA5E452}"/>
              </a:ext>
            </a:extLst>
          </p:cNvPr>
          <p:cNvSpPr/>
          <p:nvPr/>
        </p:nvSpPr>
        <p:spPr>
          <a:xfrm>
            <a:off x="622851" y="5080401"/>
            <a:ext cx="1722783"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7560968-824A-AADF-AD3E-C88731B63C8D}"/>
              </a:ext>
            </a:extLst>
          </p:cNvPr>
          <p:cNvSpPr/>
          <p:nvPr/>
        </p:nvSpPr>
        <p:spPr>
          <a:xfrm>
            <a:off x="8395252" y="4494465"/>
            <a:ext cx="3076312"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620A58B-1E00-AF32-D117-DA3E646C1811}"/>
              </a:ext>
            </a:extLst>
          </p:cNvPr>
          <p:cNvSpPr/>
          <p:nvPr/>
        </p:nvSpPr>
        <p:spPr>
          <a:xfrm>
            <a:off x="712519" y="4802105"/>
            <a:ext cx="1722783"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04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aper with text on it&#10;&#10;Description automatically generated">
            <a:extLst>
              <a:ext uri="{FF2B5EF4-FFF2-40B4-BE49-F238E27FC236}">
                <a16:creationId xmlns:a16="http://schemas.microsoft.com/office/drawing/2014/main" id="{A6284020-A052-3029-A8EB-87721E143EA7}"/>
              </a:ext>
            </a:extLst>
          </p:cNvPr>
          <p:cNvPicPr>
            <a:picLocks noChangeAspect="1"/>
          </p:cNvPicPr>
          <p:nvPr/>
        </p:nvPicPr>
        <p:blipFill>
          <a:blip r:embed="rId2"/>
          <a:stretch>
            <a:fillRect/>
          </a:stretch>
        </p:blipFill>
        <p:spPr>
          <a:xfrm>
            <a:off x="2108511" y="178583"/>
            <a:ext cx="8930549" cy="6500834"/>
          </a:xfrm>
          <a:prstGeom prst="rect">
            <a:avLst/>
          </a:prstGeom>
        </p:spPr>
      </p:pic>
      <p:sp>
        <p:nvSpPr>
          <p:cNvPr id="5" name="Rectangle 4">
            <a:extLst>
              <a:ext uri="{FF2B5EF4-FFF2-40B4-BE49-F238E27FC236}">
                <a16:creationId xmlns:a16="http://schemas.microsoft.com/office/drawing/2014/main" id="{DB934862-2468-267F-D614-6005914158D1}"/>
              </a:ext>
            </a:extLst>
          </p:cNvPr>
          <p:cNvSpPr/>
          <p:nvPr/>
        </p:nvSpPr>
        <p:spPr>
          <a:xfrm>
            <a:off x="3114261" y="1934817"/>
            <a:ext cx="5446643" cy="2782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EDE9342-6A86-DB6F-C933-32F3535B7B58}"/>
              </a:ext>
            </a:extLst>
          </p:cNvPr>
          <p:cNvSpPr/>
          <p:nvPr/>
        </p:nvSpPr>
        <p:spPr>
          <a:xfrm>
            <a:off x="2257260" y="3691051"/>
            <a:ext cx="4309796" cy="27829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CD5BDD9-6E82-B720-8638-6449F7480592}"/>
              </a:ext>
            </a:extLst>
          </p:cNvPr>
          <p:cNvSpPr/>
          <p:nvPr/>
        </p:nvSpPr>
        <p:spPr>
          <a:xfrm>
            <a:off x="2257260" y="5447285"/>
            <a:ext cx="8299904" cy="12321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9C3549-45E1-F070-C019-D41FFF20C623}"/>
              </a:ext>
            </a:extLst>
          </p:cNvPr>
          <p:cNvSpPr/>
          <p:nvPr/>
        </p:nvSpPr>
        <p:spPr>
          <a:xfrm>
            <a:off x="2257259" y="178582"/>
            <a:ext cx="8299903" cy="278297"/>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2919A38-B5E0-FC5C-6F76-49B9EAD16DDB}"/>
              </a:ext>
            </a:extLst>
          </p:cNvPr>
          <p:cNvSpPr/>
          <p:nvPr/>
        </p:nvSpPr>
        <p:spPr>
          <a:xfrm>
            <a:off x="2257258" y="456878"/>
            <a:ext cx="3083367" cy="278297"/>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2088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925A0-5244-119B-29FA-46D3951B34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70A1C6-FA7F-53DF-6478-25F95679C359}"/>
              </a:ext>
            </a:extLst>
          </p:cNvPr>
          <p:cNvSpPr>
            <a:spLocks noGrp="1"/>
          </p:cNvSpPr>
          <p:nvPr>
            <p:ph type="title"/>
          </p:nvPr>
        </p:nvSpPr>
        <p:spPr/>
        <p:txBody>
          <a:bodyPr/>
          <a:lstStyle/>
          <a:p>
            <a:pPr algn="ctr"/>
            <a:r>
              <a:rPr lang="en-US" dirty="0"/>
              <a:t>How to Read A Scientific Paper</a:t>
            </a:r>
          </a:p>
        </p:txBody>
      </p:sp>
      <p:pic>
        <p:nvPicPr>
          <p:cNvPr id="5" name="Content Placeholder 4" descr="A screenshot of a test&#10;&#10;Description automatically generated">
            <a:extLst>
              <a:ext uri="{FF2B5EF4-FFF2-40B4-BE49-F238E27FC236}">
                <a16:creationId xmlns:a16="http://schemas.microsoft.com/office/drawing/2014/main" id="{79833EC6-E79A-D72E-7485-30317B5462FF}"/>
              </a:ext>
            </a:extLst>
          </p:cNvPr>
          <p:cNvPicPr>
            <a:picLocks noGrp="1" noChangeAspect="1"/>
          </p:cNvPicPr>
          <p:nvPr>
            <p:ph idx="1"/>
          </p:nvPr>
        </p:nvPicPr>
        <p:blipFill>
          <a:blip r:embed="rId2"/>
          <a:stretch>
            <a:fillRect/>
          </a:stretch>
        </p:blipFill>
        <p:spPr>
          <a:xfrm>
            <a:off x="1179443" y="1645591"/>
            <a:ext cx="10174357" cy="4874908"/>
          </a:xfrm>
        </p:spPr>
      </p:pic>
    </p:spTree>
    <p:extLst>
      <p:ext uri="{BB962C8B-B14F-4D97-AF65-F5344CB8AC3E}">
        <p14:creationId xmlns:p14="http://schemas.microsoft.com/office/powerpoint/2010/main" val="230434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ext on a white background&#10;&#10;Description automatically generated">
            <a:extLst>
              <a:ext uri="{FF2B5EF4-FFF2-40B4-BE49-F238E27FC236}">
                <a16:creationId xmlns:a16="http://schemas.microsoft.com/office/drawing/2014/main" id="{A0F0E04C-754F-94F8-B90A-7874B194B0CB}"/>
              </a:ext>
            </a:extLst>
          </p:cNvPr>
          <p:cNvPicPr>
            <a:picLocks noGrp="1" noChangeAspect="1"/>
          </p:cNvPicPr>
          <p:nvPr>
            <p:ph idx="1"/>
          </p:nvPr>
        </p:nvPicPr>
        <p:blipFill>
          <a:blip r:embed="rId2"/>
          <a:stretch>
            <a:fillRect/>
          </a:stretch>
        </p:blipFill>
        <p:spPr>
          <a:xfrm>
            <a:off x="838200" y="99084"/>
            <a:ext cx="10515600" cy="3192235"/>
          </a:xfrm>
          <a:prstGeom prst="rect">
            <a:avLst/>
          </a:prstGeom>
        </p:spPr>
      </p:pic>
    </p:spTree>
    <p:extLst>
      <p:ext uri="{BB962C8B-B14F-4D97-AF65-F5344CB8AC3E}">
        <p14:creationId xmlns:p14="http://schemas.microsoft.com/office/powerpoint/2010/main" val="8123334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49A11-F8CC-7F66-ECB5-F9FF7E5266C1}"/>
            </a:ext>
          </a:extLst>
        </p:cNvPr>
        <p:cNvGrpSpPr/>
        <p:nvPr/>
      </p:nvGrpSpPr>
      <p:grpSpPr>
        <a:xfrm>
          <a:off x="0" y="0"/>
          <a:ext cx="0" cy="0"/>
          <a:chOff x="0" y="0"/>
          <a:chExt cx="0" cy="0"/>
        </a:xfrm>
      </p:grpSpPr>
      <p:pic>
        <p:nvPicPr>
          <p:cNvPr id="4" name="Content Placeholder 3" descr="A text on a white background&#10;&#10;Description automatically generated">
            <a:extLst>
              <a:ext uri="{FF2B5EF4-FFF2-40B4-BE49-F238E27FC236}">
                <a16:creationId xmlns:a16="http://schemas.microsoft.com/office/drawing/2014/main" id="{D5F2BFFE-AAAC-AD60-3028-CDA6436993F8}"/>
              </a:ext>
            </a:extLst>
          </p:cNvPr>
          <p:cNvPicPr>
            <a:picLocks noGrp="1" noChangeAspect="1"/>
          </p:cNvPicPr>
          <p:nvPr>
            <p:ph idx="1"/>
          </p:nvPr>
        </p:nvPicPr>
        <p:blipFill>
          <a:blip r:embed="rId2"/>
          <a:stretch>
            <a:fillRect/>
          </a:stretch>
        </p:blipFill>
        <p:spPr>
          <a:xfrm>
            <a:off x="838200" y="99084"/>
            <a:ext cx="10515600" cy="3192235"/>
          </a:xfrm>
          <a:prstGeom prst="rect">
            <a:avLst/>
          </a:prstGeom>
        </p:spPr>
      </p:pic>
      <p:sp>
        <p:nvSpPr>
          <p:cNvPr id="5" name="TextBox 4">
            <a:extLst>
              <a:ext uri="{FF2B5EF4-FFF2-40B4-BE49-F238E27FC236}">
                <a16:creationId xmlns:a16="http://schemas.microsoft.com/office/drawing/2014/main" id="{C1343A9A-426E-8EDB-9182-D57E83D8C9F9}"/>
              </a:ext>
            </a:extLst>
          </p:cNvPr>
          <p:cNvSpPr txBox="1"/>
          <p:nvPr/>
        </p:nvSpPr>
        <p:spPr>
          <a:xfrm>
            <a:off x="1146313" y="3291319"/>
            <a:ext cx="9899374" cy="3416320"/>
          </a:xfrm>
          <a:prstGeom prst="rect">
            <a:avLst/>
          </a:prstGeom>
          <a:noFill/>
        </p:spPr>
        <p:txBody>
          <a:bodyPr wrap="square" rtlCol="0">
            <a:spAutoFit/>
          </a:bodyPr>
          <a:lstStyle/>
          <a:p>
            <a:r>
              <a:rPr lang="en-US" sz="2400" b="1" dirty="0"/>
              <a:t>Null hypotheses:</a:t>
            </a:r>
            <a:r>
              <a:rPr lang="en-US" sz="2400" dirty="0"/>
              <a:t> Ash tree neighbors do not affect ash tree canopy health. Other tree species neighbors do not affect ash tree canopy health. Soil nutrients within the A horizon of the ash tree root area do not affect ash tree canopy health. </a:t>
            </a:r>
          </a:p>
          <a:p>
            <a:r>
              <a:rPr lang="en-US" sz="2400" b="1" dirty="0"/>
              <a:t>Alternatives:</a:t>
            </a:r>
            <a:r>
              <a:rPr lang="en-US" sz="2400" dirty="0"/>
              <a:t> Ash tree neighbors will have a detrimental effect on ash tree canopy health. Other neighboring tree species will have a detrimental effect on ash tree canopy health. Availability of limiting nutrients like phosphorous in the A horizon of ash tree root area will have a positive effect on ash tree canopy health.</a:t>
            </a:r>
          </a:p>
        </p:txBody>
      </p:sp>
    </p:spTree>
    <p:extLst>
      <p:ext uri="{BB962C8B-B14F-4D97-AF65-F5344CB8AC3E}">
        <p14:creationId xmlns:p14="http://schemas.microsoft.com/office/powerpoint/2010/main" val="95639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2807-3603-5FE0-F23F-B8B0259DB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3765E-5BEB-450E-FABB-B49E152A211E}"/>
              </a:ext>
            </a:extLst>
          </p:cNvPr>
          <p:cNvSpPr>
            <a:spLocks noGrp="1"/>
          </p:cNvSpPr>
          <p:nvPr>
            <p:ph type="title"/>
          </p:nvPr>
        </p:nvSpPr>
        <p:spPr/>
        <p:txBody>
          <a:bodyPr/>
          <a:lstStyle/>
          <a:p>
            <a:pPr algn="ctr"/>
            <a:r>
              <a:rPr lang="en-US" dirty="0"/>
              <a:t>How to Read A Scientific Paper</a:t>
            </a:r>
          </a:p>
        </p:txBody>
      </p:sp>
      <p:pic>
        <p:nvPicPr>
          <p:cNvPr id="7" name="Picture 6" descr="A close up of a text&#10;&#10;Description automatically generated">
            <a:extLst>
              <a:ext uri="{FF2B5EF4-FFF2-40B4-BE49-F238E27FC236}">
                <a16:creationId xmlns:a16="http://schemas.microsoft.com/office/drawing/2014/main" id="{ECE85A8D-5ED0-6674-72F3-0B57F1EEEE3E}"/>
              </a:ext>
            </a:extLst>
          </p:cNvPr>
          <p:cNvPicPr>
            <a:picLocks noChangeAspect="1"/>
          </p:cNvPicPr>
          <p:nvPr/>
        </p:nvPicPr>
        <p:blipFill>
          <a:blip r:embed="rId2"/>
          <a:stretch>
            <a:fillRect/>
          </a:stretch>
        </p:blipFill>
        <p:spPr>
          <a:xfrm>
            <a:off x="653399" y="2268330"/>
            <a:ext cx="10885202" cy="2321339"/>
          </a:xfrm>
          <a:prstGeom prst="rect">
            <a:avLst/>
          </a:prstGeom>
        </p:spPr>
      </p:pic>
    </p:spTree>
    <p:extLst>
      <p:ext uri="{BB962C8B-B14F-4D97-AF65-F5344CB8AC3E}">
        <p14:creationId xmlns:p14="http://schemas.microsoft.com/office/powerpoint/2010/main" val="2745191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79DC37-A55B-9AFF-4937-B1D81A3E883A}"/>
              </a:ext>
            </a:extLst>
          </p:cNvPr>
          <p:cNvPicPr>
            <a:picLocks noGrp="1" noChangeAspect="1"/>
          </p:cNvPicPr>
          <p:nvPr>
            <p:ph idx="1"/>
          </p:nvPr>
        </p:nvPicPr>
        <p:blipFill>
          <a:blip r:embed="rId2"/>
          <a:stretch>
            <a:fillRect/>
          </a:stretch>
        </p:blipFill>
        <p:spPr>
          <a:xfrm>
            <a:off x="1111250" y="142702"/>
            <a:ext cx="9969500" cy="2336800"/>
          </a:xfrm>
        </p:spPr>
      </p:pic>
      <p:sp>
        <p:nvSpPr>
          <p:cNvPr id="6" name="Rectangle 5">
            <a:extLst>
              <a:ext uri="{FF2B5EF4-FFF2-40B4-BE49-F238E27FC236}">
                <a16:creationId xmlns:a16="http://schemas.microsoft.com/office/drawing/2014/main" id="{00F08B40-9611-6771-B87D-351F2710A842}"/>
              </a:ext>
            </a:extLst>
          </p:cNvPr>
          <p:cNvSpPr/>
          <p:nvPr/>
        </p:nvSpPr>
        <p:spPr>
          <a:xfrm>
            <a:off x="8123581" y="720435"/>
            <a:ext cx="2796209" cy="299981"/>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E391E27-F379-BDFD-9DA7-FA9B49A31EF7}"/>
              </a:ext>
            </a:extLst>
          </p:cNvPr>
          <p:cNvSpPr/>
          <p:nvPr/>
        </p:nvSpPr>
        <p:spPr>
          <a:xfrm>
            <a:off x="1111250" y="1020415"/>
            <a:ext cx="9808540" cy="299981"/>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D61D89-3769-812C-66BF-0FA92C9EFD36}"/>
              </a:ext>
            </a:extLst>
          </p:cNvPr>
          <p:cNvSpPr/>
          <p:nvPr/>
        </p:nvSpPr>
        <p:spPr>
          <a:xfrm>
            <a:off x="1111250" y="1320396"/>
            <a:ext cx="6230454" cy="299980"/>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B3BE7-9A8C-F621-9886-A7EBA9C7DB76}"/>
              </a:ext>
            </a:extLst>
          </p:cNvPr>
          <p:cNvSpPr/>
          <p:nvPr/>
        </p:nvSpPr>
        <p:spPr>
          <a:xfrm>
            <a:off x="1111250" y="1910790"/>
            <a:ext cx="9808540" cy="568711"/>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B7309C4-EAC0-DD64-C268-BDDD1F53B3BC}"/>
              </a:ext>
            </a:extLst>
          </p:cNvPr>
          <p:cNvPicPr>
            <a:picLocks noChangeAspect="1"/>
          </p:cNvPicPr>
          <p:nvPr/>
        </p:nvPicPr>
        <p:blipFill>
          <a:blip r:embed="rId3"/>
          <a:stretch>
            <a:fillRect/>
          </a:stretch>
        </p:blipFill>
        <p:spPr>
          <a:xfrm>
            <a:off x="438615" y="2779483"/>
            <a:ext cx="11314769" cy="1368839"/>
          </a:xfrm>
          <a:prstGeom prst="rect">
            <a:avLst/>
          </a:prstGeom>
        </p:spPr>
      </p:pic>
      <p:sp>
        <p:nvSpPr>
          <p:cNvPr id="12" name="Rectangle 11">
            <a:extLst>
              <a:ext uri="{FF2B5EF4-FFF2-40B4-BE49-F238E27FC236}">
                <a16:creationId xmlns:a16="http://schemas.microsoft.com/office/drawing/2014/main" id="{AC20BA5B-29B0-D5CE-BAA2-324950EAF5D1}"/>
              </a:ext>
            </a:extLst>
          </p:cNvPr>
          <p:cNvSpPr/>
          <p:nvPr/>
        </p:nvSpPr>
        <p:spPr>
          <a:xfrm>
            <a:off x="8123580" y="3429000"/>
            <a:ext cx="3629803"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9ACD379-6709-DED2-63FB-14B1C0FF4409}"/>
              </a:ext>
            </a:extLst>
          </p:cNvPr>
          <p:cNvSpPr/>
          <p:nvPr/>
        </p:nvSpPr>
        <p:spPr>
          <a:xfrm>
            <a:off x="438615" y="3799440"/>
            <a:ext cx="11314768" cy="34888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34B13B1C-5503-2152-DC6A-812BE8913709}"/>
              </a:ext>
            </a:extLst>
          </p:cNvPr>
          <p:cNvPicPr>
            <a:picLocks noChangeAspect="1"/>
          </p:cNvPicPr>
          <p:nvPr/>
        </p:nvPicPr>
        <p:blipFill>
          <a:blip r:embed="rId4"/>
          <a:stretch>
            <a:fillRect/>
          </a:stretch>
        </p:blipFill>
        <p:spPr>
          <a:xfrm>
            <a:off x="79107" y="4678238"/>
            <a:ext cx="11967119" cy="1196712"/>
          </a:xfrm>
          <a:prstGeom prst="rect">
            <a:avLst/>
          </a:prstGeom>
        </p:spPr>
      </p:pic>
      <p:sp>
        <p:nvSpPr>
          <p:cNvPr id="16" name="Rectangle 15">
            <a:extLst>
              <a:ext uri="{FF2B5EF4-FFF2-40B4-BE49-F238E27FC236}">
                <a16:creationId xmlns:a16="http://schemas.microsoft.com/office/drawing/2014/main" id="{B5405F04-5533-371F-1E8D-120264DBD84A}"/>
              </a:ext>
            </a:extLst>
          </p:cNvPr>
          <p:cNvSpPr/>
          <p:nvPr/>
        </p:nvSpPr>
        <p:spPr>
          <a:xfrm>
            <a:off x="8801374" y="4758142"/>
            <a:ext cx="3244851"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6CB5440-DA81-AFD0-C58A-8DBD32C456EA}"/>
              </a:ext>
            </a:extLst>
          </p:cNvPr>
          <p:cNvSpPr/>
          <p:nvPr/>
        </p:nvSpPr>
        <p:spPr>
          <a:xfrm>
            <a:off x="79107" y="5090059"/>
            <a:ext cx="10323850" cy="64813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B77A431C-8995-6ABA-AFA1-CEE409C5CE9B}"/>
              </a:ext>
            </a:extLst>
          </p:cNvPr>
          <p:cNvSpPr/>
          <p:nvPr/>
        </p:nvSpPr>
        <p:spPr>
          <a:xfrm>
            <a:off x="10402957" y="5090059"/>
            <a:ext cx="1590260" cy="217370"/>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092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1623F-26A5-0648-AABB-7A092E0020DA}"/>
              </a:ext>
            </a:extLst>
          </p:cNvPr>
          <p:cNvSpPr>
            <a:spLocks noGrp="1"/>
          </p:cNvSpPr>
          <p:nvPr>
            <p:ph type="title"/>
          </p:nvPr>
        </p:nvSpPr>
        <p:spPr/>
        <p:txBody>
          <a:bodyPr/>
          <a:lstStyle/>
          <a:p>
            <a:r>
              <a:rPr lang="en-US" dirty="0"/>
              <a:t>For the first 10 minutes of class, teach your group about the paper you read yesterday.</a:t>
            </a:r>
          </a:p>
        </p:txBody>
      </p:sp>
      <p:sp>
        <p:nvSpPr>
          <p:cNvPr id="3" name="Content Placeholder 2">
            <a:extLst>
              <a:ext uri="{FF2B5EF4-FFF2-40B4-BE49-F238E27FC236}">
                <a16:creationId xmlns:a16="http://schemas.microsoft.com/office/drawing/2014/main" id="{223D80A6-F3D4-7C7B-0C54-81C228563A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39462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1317D-7631-9D0A-2C7A-429D562201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C4AE8A-B955-B0CD-D8D9-1BEDEBCFA6AD}"/>
              </a:ext>
            </a:extLst>
          </p:cNvPr>
          <p:cNvSpPr>
            <a:spLocks noGrp="1"/>
          </p:cNvSpPr>
          <p:nvPr>
            <p:ph type="title"/>
          </p:nvPr>
        </p:nvSpPr>
        <p:spPr/>
        <p:txBody>
          <a:bodyPr/>
          <a:lstStyle/>
          <a:p>
            <a:pPr algn="ctr"/>
            <a:r>
              <a:rPr lang="en-US" dirty="0"/>
              <a:t>How to Read A Scientific Paper</a:t>
            </a:r>
          </a:p>
        </p:txBody>
      </p:sp>
      <p:pic>
        <p:nvPicPr>
          <p:cNvPr id="4" name="Picture 3" descr="A close-up of a paper&#10;&#10;Description automatically generated">
            <a:extLst>
              <a:ext uri="{FF2B5EF4-FFF2-40B4-BE49-F238E27FC236}">
                <a16:creationId xmlns:a16="http://schemas.microsoft.com/office/drawing/2014/main" id="{7B3B57A6-90D4-5612-FD78-3313C5601890}"/>
              </a:ext>
            </a:extLst>
          </p:cNvPr>
          <p:cNvPicPr>
            <a:picLocks noChangeAspect="1"/>
          </p:cNvPicPr>
          <p:nvPr/>
        </p:nvPicPr>
        <p:blipFill>
          <a:blip r:embed="rId2"/>
          <a:stretch>
            <a:fillRect/>
          </a:stretch>
        </p:blipFill>
        <p:spPr>
          <a:xfrm>
            <a:off x="341966" y="1677090"/>
            <a:ext cx="11508068" cy="4815785"/>
          </a:xfrm>
          <a:prstGeom prst="rect">
            <a:avLst/>
          </a:prstGeom>
        </p:spPr>
      </p:pic>
    </p:spTree>
    <p:extLst>
      <p:ext uri="{BB962C8B-B14F-4D97-AF65-F5344CB8AC3E}">
        <p14:creationId xmlns:p14="http://schemas.microsoft.com/office/powerpoint/2010/main" val="4293223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A1B0-B542-FB25-D85F-A692B9CC2C2D}"/>
              </a:ext>
            </a:extLst>
          </p:cNvPr>
          <p:cNvSpPr>
            <a:spLocks noGrp="1"/>
          </p:cNvSpPr>
          <p:nvPr>
            <p:ph type="title"/>
          </p:nvPr>
        </p:nvSpPr>
        <p:spPr/>
        <p:txBody>
          <a:bodyPr/>
          <a:lstStyle/>
          <a:p>
            <a:endParaRPr lang="en-US"/>
          </a:p>
        </p:txBody>
      </p:sp>
      <p:pic>
        <p:nvPicPr>
          <p:cNvPr id="5" name="Content Placeholder 4" descr="A close-up of a text&#10;&#10;Description automatically generated">
            <a:extLst>
              <a:ext uri="{FF2B5EF4-FFF2-40B4-BE49-F238E27FC236}">
                <a16:creationId xmlns:a16="http://schemas.microsoft.com/office/drawing/2014/main" id="{2D599F68-19F9-9D1C-43A4-BBEA2B757417}"/>
              </a:ext>
            </a:extLst>
          </p:cNvPr>
          <p:cNvPicPr>
            <a:picLocks noGrp="1" noChangeAspect="1"/>
          </p:cNvPicPr>
          <p:nvPr>
            <p:ph idx="1"/>
          </p:nvPr>
        </p:nvPicPr>
        <p:blipFill>
          <a:blip r:embed="rId2"/>
          <a:stretch>
            <a:fillRect/>
          </a:stretch>
        </p:blipFill>
        <p:spPr>
          <a:xfrm>
            <a:off x="0" y="1027906"/>
            <a:ext cx="12121711" cy="4975329"/>
          </a:xfrm>
        </p:spPr>
      </p:pic>
      <p:sp>
        <p:nvSpPr>
          <p:cNvPr id="6" name="Rectangle 5">
            <a:extLst>
              <a:ext uri="{FF2B5EF4-FFF2-40B4-BE49-F238E27FC236}">
                <a16:creationId xmlns:a16="http://schemas.microsoft.com/office/drawing/2014/main" id="{5690FE83-B7AD-2242-55A8-0B70E5AD7842}"/>
              </a:ext>
            </a:extLst>
          </p:cNvPr>
          <p:cNvSpPr/>
          <p:nvPr/>
        </p:nvSpPr>
        <p:spPr>
          <a:xfrm>
            <a:off x="463824" y="4939747"/>
            <a:ext cx="9197011" cy="1063487"/>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2491EB8-2A2D-3A74-6169-447F4811DD02}"/>
              </a:ext>
            </a:extLst>
          </p:cNvPr>
          <p:cNvSpPr/>
          <p:nvPr/>
        </p:nvSpPr>
        <p:spPr>
          <a:xfrm>
            <a:off x="7845933" y="4611756"/>
            <a:ext cx="4275778" cy="327989"/>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1F2B6F6-ED2C-E69B-E28A-8D8228F57D2D}"/>
              </a:ext>
            </a:extLst>
          </p:cNvPr>
          <p:cNvSpPr/>
          <p:nvPr/>
        </p:nvSpPr>
        <p:spPr>
          <a:xfrm>
            <a:off x="9660835" y="4939745"/>
            <a:ext cx="2460876" cy="785194"/>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1833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E2CD-9979-AB14-7E5F-A4C0F97BD212}"/>
              </a:ext>
            </a:extLst>
          </p:cNvPr>
          <p:cNvSpPr>
            <a:spLocks noGrp="1"/>
          </p:cNvSpPr>
          <p:nvPr>
            <p:ph type="title"/>
          </p:nvPr>
        </p:nvSpPr>
        <p:spPr/>
        <p:txBody>
          <a:bodyPr/>
          <a:lstStyle/>
          <a:p>
            <a:endParaRPr lang="en-US"/>
          </a:p>
        </p:txBody>
      </p:sp>
      <p:pic>
        <p:nvPicPr>
          <p:cNvPr id="5" name="Content Placeholder 4" descr="A close-up of a text&#10;&#10;Description automatically generated">
            <a:extLst>
              <a:ext uri="{FF2B5EF4-FFF2-40B4-BE49-F238E27FC236}">
                <a16:creationId xmlns:a16="http://schemas.microsoft.com/office/drawing/2014/main" id="{C453E633-960B-202C-5216-2CD116254635}"/>
              </a:ext>
            </a:extLst>
          </p:cNvPr>
          <p:cNvPicPr>
            <a:picLocks noGrp="1" noChangeAspect="1"/>
          </p:cNvPicPr>
          <p:nvPr>
            <p:ph idx="1"/>
          </p:nvPr>
        </p:nvPicPr>
        <p:blipFill>
          <a:blip r:embed="rId2"/>
          <a:stretch>
            <a:fillRect/>
          </a:stretch>
        </p:blipFill>
        <p:spPr>
          <a:xfrm>
            <a:off x="437321" y="1876901"/>
            <a:ext cx="11551351" cy="4457637"/>
          </a:xfrm>
        </p:spPr>
      </p:pic>
      <p:sp>
        <p:nvSpPr>
          <p:cNvPr id="6" name="Rectangle 5">
            <a:extLst>
              <a:ext uri="{FF2B5EF4-FFF2-40B4-BE49-F238E27FC236}">
                <a16:creationId xmlns:a16="http://schemas.microsoft.com/office/drawing/2014/main" id="{8E1C87E5-C753-B72C-C723-EF2520F19538}"/>
              </a:ext>
            </a:extLst>
          </p:cNvPr>
          <p:cNvSpPr/>
          <p:nvPr/>
        </p:nvSpPr>
        <p:spPr>
          <a:xfrm>
            <a:off x="1060171" y="1876901"/>
            <a:ext cx="4359968" cy="322960"/>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6E1261E-4533-E58B-FC63-B68C61AEB8AB}"/>
              </a:ext>
            </a:extLst>
          </p:cNvPr>
          <p:cNvSpPr/>
          <p:nvPr/>
        </p:nvSpPr>
        <p:spPr>
          <a:xfrm>
            <a:off x="1060171" y="4913244"/>
            <a:ext cx="10928501" cy="322960"/>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45046D-27C4-7DD2-0CF3-0C209664A6D9}"/>
              </a:ext>
            </a:extLst>
          </p:cNvPr>
          <p:cNvSpPr/>
          <p:nvPr/>
        </p:nvSpPr>
        <p:spPr>
          <a:xfrm>
            <a:off x="4055163" y="3634349"/>
            <a:ext cx="6824872"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1628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DE23-6240-EDD5-9262-12E338BB892B}"/>
              </a:ext>
            </a:extLst>
          </p:cNvPr>
          <p:cNvSpPr>
            <a:spLocks noGrp="1"/>
          </p:cNvSpPr>
          <p:nvPr>
            <p:ph type="title"/>
          </p:nvPr>
        </p:nvSpPr>
        <p:spPr/>
        <p:txBody>
          <a:bodyPr/>
          <a:lstStyle/>
          <a:p>
            <a:endParaRPr lang="en-US"/>
          </a:p>
        </p:txBody>
      </p:sp>
      <p:pic>
        <p:nvPicPr>
          <p:cNvPr id="5" name="Content Placeholder 4" descr="A text on a page&#10;&#10;Description automatically generated">
            <a:extLst>
              <a:ext uri="{FF2B5EF4-FFF2-40B4-BE49-F238E27FC236}">
                <a16:creationId xmlns:a16="http://schemas.microsoft.com/office/drawing/2014/main" id="{7B3E7D8A-BE2A-1548-017A-EC124F63FAC0}"/>
              </a:ext>
            </a:extLst>
          </p:cNvPr>
          <p:cNvPicPr>
            <a:picLocks noGrp="1" noChangeAspect="1"/>
          </p:cNvPicPr>
          <p:nvPr>
            <p:ph idx="1"/>
          </p:nvPr>
        </p:nvPicPr>
        <p:blipFill>
          <a:blip r:embed="rId2"/>
          <a:stretch>
            <a:fillRect/>
          </a:stretch>
        </p:blipFill>
        <p:spPr>
          <a:xfrm>
            <a:off x="615537" y="1690688"/>
            <a:ext cx="10960926" cy="4329906"/>
          </a:xfrm>
        </p:spPr>
      </p:pic>
      <p:sp>
        <p:nvSpPr>
          <p:cNvPr id="6" name="Rectangle 5">
            <a:extLst>
              <a:ext uri="{FF2B5EF4-FFF2-40B4-BE49-F238E27FC236}">
                <a16:creationId xmlns:a16="http://schemas.microsoft.com/office/drawing/2014/main" id="{9F791879-0974-BF9D-6108-BC72CD19005F}"/>
              </a:ext>
            </a:extLst>
          </p:cNvPr>
          <p:cNvSpPr/>
          <p:nvPr/>
        </p:nvSpPr>
        <p:spPr>
          <a:xfrm>
            <a:off x="4479232" y="1690688"/>
            <a:ext cx="5062333"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5D66661-FB29-4F0B-E691-3F7E27960428}"/>
              </a:ext>
            </a:extLst>
          </p:cNvPr>
          <p:cNvSpPr/>
          <p:nvPr/>
        </p:nvSpPr>
        <p:spPr>
          <a:xfrm>
            <a:off x="849429" y="3016251"/>
            <a:ext cx="8427093"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0182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8DD1-FB9D-F008-66D2-F2878512B19A}"/>
              </a:ext>
            </a:extLst>
          </p:cNvPr>
          <p:cNvSpPr>
            <a:spLocks noGrp="1"/>
          </p:cNvSpPr>
          <p:nvPr>
            <p:ph type="title"/>
          </p:nvPr>
        </p:nvSpPr>
        <p:spPr/>
        <p:txBody>
          <a:bodyPr/>
          <a:lstStyle/>
          <a:p>
            <a:endParaRPr lang="en-US"/>
          </a:p>
        </p:txBody>
      </p:sp>
      <p:pic>
        <p:nvPicPr>
          <p:cNvPr id="5" name="Content Placeholder 4" descr="A text on a page&#10;&#10;Description automatically generated">
            <a:extLst>
              <a:ext uri="{FF2B5EF4-FFF2-40B4-BE49-F238E27FC236}">
                <a16:creationId xmlns:a16="http://schemas.microsoft.com/office/drawing/2014/main" id="{91C7FA5A-734D-31C9-6BCE-4DE2EA109A3E}"/>
              </a:ext>
            </a:extLst>
          </p:cNvPr>
          <p:cNvPicPr>
            <a:picLocks noGrp="1" noChangeAspect="1"/>
          </p:cNvPicPr>
          <p:nvPr>
            <p:ph idx="1"/>
          </p:nvPr>
        </p:nvPicPr>
        <p:blipFill>
          <a:blip r:embed="rId2"/>
          <a:stretch>
            <a:fillRect/>
          </a:stretch>
        </p:blipFill>
        <p:spPr>
          <a:xfrm>
            <a:off x="838200" y="1152940"/>
            <a:ext cx="11034695" cy="5037276"/>
          </a:xfrm>
        </p:spPr>
      </p:pic>
      <p:sp>
        <p:nvSpPr>
          <p:cNvPr id="6" name="Rectangle 5">
            <a:extLst>
              <a:ext uri="{FF2B5EF4-FFF2-40B4-BE49-F238E27FC236}">
                <a16:creationId xmlns:a16="http://schemas.microsoft.com/office/drawing/2014/main" id="{10330083-FCB9-E642-1A72-490D4BFC806B}"/>
              </a:ext>
            </a:extLst>
          </p:cNvPr>
          <p:cNvSpPr/>
          <p:nvPr/>
        </p:nvSpPr>
        <p:spPr>
          <a:xfrm>
            <a:off x="4147928" y="5343938"/>
            <a:ext cx="6188768"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516192D-B70A-C5FC-7BFE-62983B4C4A0E}"/>
              </a:ext>
            </a:extLst>
          </p:cNvPr>
          <p:cNvSpPr/>
          <p:nvPr/>
        </p:nvSpPr>
        <p:spPr>
          <a:xfrm>
            <a:off x="838200" y="2478503"/>
            <a:ext cx="3629803"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BC8D11-BCDB-59AB-ECBA-8312220A11D5}"/>
              </a:ext>
            </a:extLst>
          </p:cNvPr>
          <p:cNvSpPr/>
          <p:nvPr/>
        </p:nvSpPr>
        <p:spPr>
          <a:xfrm>
            <a:off x="1311963" y="1152940"/>
            <a:ext cx="4876802" cy="3485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BA45176-4E6B-DB87-CF93-F2984B2E7F99}"/>
              </a:ext>
            </a:extLst>
          </p:cNvPr>
          <p:cNvSpPr/>
          <p:nvPr/>
        </p:nvSpPr>
        <p:spPr>
          <a:xfrm>
            <a:off x="3485320" y="2762283"/>
            <a:ext cx="2875724"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57FAA3-86CD-41BA-001C-E8C0E6655AFC}"/>
              </a:ext>
            </a:extLst>
          </p:cNvPr>
          <p:cNvSpPr/>
          <p:nvPr/>
        </p:nvSpPr>
        <p:spPr>
          <a:xfrm>
            <a:off x="5539407" y="4982816"/>
            <a:ext cx="2875724" cy="361122"/>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1647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3D731-6EFF-CC97-490D-D96BAF5D790C}"/>
              </a:ext>
            </a:extLst>
          </p:cNvPr>
          <p:cNvSpPr>
            <a:spLocks noGrp="1"/>
          </p:cNvSpPr>
          <p:nvPr>
            <p:ph type="title"/>
          </p:nvPr>
        </p:nvSpPr>
        <p:spPr/>
        <p:txBody>
          <a:bodyPr/>
          <a:lstStyle/>
          <a:p>
            <a:pPr algn="ctr"/>
            <a:r>
              <a:rPr lang="en-US" dirty="0"/>
              <a:t>How to Read A Scientific Paper</a:t>
            </a:r>
          </a:p>
        </p:txBody>
      </p:sp>
      <p:pic>
        <p:nvPicPr>
          <p:cNvPr id="6" name="Picture 5" descr="A close-up of a text&#10;&#10;Description automatically generated">
            <a:extLst>
              <a:ext uri="{FF2B5EF4-FFF2-40B4-BE49-F238E27FC236}">
                <a16:creationId xmlns:a16="http://schemas.microsoft.com/office/drawing/2014/main" id="{8119C6D3-24C6-5908-58CF-D38AA64814C7}"/>
              </a:ext>
            </a:extLst>
          </p:cNvPr>
          <p:cNvPicPr>
            <a:picLocks noChangeAspect="1"/>
          </p:cNvPicPr>
          <p:nvPr/>
        </p:nvPicPr>
        <p:blipFill>
          <a:blip r:embed="rId2"/>
          <a:stretch>
            <a:fillRect/>
          </a:stretch>
        </p:blipFill>
        <p:spPr>
          <a:xfrm>
            <a:off x="268999" y="1854219"/>
            <a:ext cx="11654002" cy="3473155"/>
          </a:xfrm>
          <a:prstGeom prst="rect">
            <a:avLst/>
          </a:prstGeom>
        </p:spPr>
      </p:pic>
    </p:spTree>
    <p:extLst>
      <p:ext uri="{BB962C8B-B14F-4D97-AF65-F5344CB8AC3E}">
        <p14:creationId xmlns:p14="http://schemas.microsoft.com/office/powerpoint/2010/main" val="3619935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48BCD-87AA-1691-9B9B-AA0C3FB8E0DE}"/>
              </a:ext>
            </a:extLst>
          </p:cNvPr>
          <p:cNvSpPr>
            <a:spLocks noGrp="1"/>
          </p:cNvSpPr>
          <p:nvPr>
            <p:ph type="title"/>
          </p:nvPr>
        </p:nvSpPr>
        <p:spPr/>
        <p:txBody>
          <a:bodyPr/>
          <a:lstStyle/>
          <a:p>
            <a:endParaRPr lang="en-US"/>
          </a:p>
        </p:txBody>
      </p:sp>
      <p:pic>
        <p:nvPicPr>
          <p:cNvPr id="5" name="Content Placeholder 4" descr="A text on a page&#10;&#10;Description automatically generated">
            <a:extLst>
              <a:ext uri="{FF2B5EF4-FFF2-40B4-BE49-F238E27FC236}">
                <a16:creationId xmlns:a16="http://schemas.microsoft.com/office/drawing/2014/main" id="{B68CAD2B-D932-135B-5299-72ED10B91B99}"/>
              </a:ext>
            </a:extLst>
          </p:cNvPr>
          <p:cNvPicPr>
            <a:picLocks noGrp="1" noChangeAspect="1"/>
          </p:cNvPicPr>
          <p:nvPr>
            <p:ph idx="1"/>
          </p:nvPr>
        </p:nvPicPr>
        <p:blipFill>
          <a:blip r:embed="rId2"/>
          <a:stretch>
            <a:fillRect/>
          </a:stretch>
        </p:blipFill>
        <p:spPr>
          <a:xfrm>
            <a:off x="1028700" y="1899444"/>
            <a:ext cx="10134600" cy="4203700"/>
          </a:xfrm>
        </p:spPr>
      </p:pic>
      <p:sp>
        <p:nvSpPr>
          <p:cNvPr id="6" name="Rectangle 5">
            <a:extLst>
              <a:ext uri="{FF2B5EF4-FFF2-40B4-BE49-F238E27FC236}">
                <a16:creationId xmlns:a16="http://schemas.microsoft.com/office/drawing/2014/main" id="{40BC63A2-9E6D-2021-FCEE-9C55CE0A4921}"/>
              </a:ext>
            </a:extLst>
          </p:cNvPr>
          <p:cNvSpPr/>
          <p:nvPr/>
        </p:nvSpPr>
        <p:spPr>
          <a:xfrm>
            <a:off x="4253947" y="2411895"/>
            <a:ext cx="6652592" cy="243357"/>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7DA1464-AB9F-5E40-01A1-CE4E771CAB21}"/>
              </a:ext>
            </a:extLst>
          </p:cNvPr>
          <p:cNvSpPr/>
          <p:nvPr/>
        </p:nvSpPr>
        <p:spPr>
          <a:xfrm>
            <a:off x="1028700" y="2655252"/>
            <a:ext cx="1555474" cy="318053"/>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83911B7-F095-DC7A-B438-D09E2AF7FE7A}"/>
              </a:ext>
            </a:extLst>
          </p:cNvPr>
          <p:cNvSpPr/>
          <p:nvPr/>
        </p:nvSpPr>
        <p:spPr>
          <a:xfrm>
            <a:off x="1139687" y="3034748"/>
            <a:ext cx="7460974" cy="243357"/>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FA512A3-E9E7-C7C3-E92C-A26D2286DC1C}"/>
              </a:ext>
            </a:extLst>
          </p:cNvPr>
          <p:cNvSpPr/>
          <p:nvPr/>
        </p:nvSpPr>
        <p:spPr>
          <a:xfrm>
            <a:off x="3597965" y="3817061"/>
            <a:ext cx="7308574" cy="596348"/>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3C9E9B0-37A8-F89B-CA8E-DEEE9ABD2846}"/>
              </a:ext>
            </a:extLst>
          </p:cNvPr>
          <p:cNvSpPr/>
          <p:nvPr/>
        </p:nvSpPr>
        <p:spPr>
          <a:xfrm>
            <a:off x="1053547" y="4121862"/>
            <a:ext cx="2544418"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14981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10;&#10;Description automatically generated">
            <a:extLst>
              <a:ext uri="{FF2B5EF4-FFF2-40B4-BE49-F238E27FC236}">
                <a16:creationId xmlns:a16="http://schemas.microsoft.com/office/drawing/2014/main" id="{96CCC09A-1513-5043-FF55-DE7FC9120766}"/>
              </a:ext>
            </a:extLst>
          </p:cNvPr>
          <p:cNvPicPr>
            <a:picLocks noGrp="1" noChangeAspect="1"/>
          </p:cNvPicPr>
          <p:nvPr>
            <p:ph idx="1"/>
          </p:nvPr>
        </p:nvPicPr>
        <p:blipFill>
          <a:blip r:embed="rId2"/>
          <a:stretch>
            <a:fillRect/>
          </a:stretch>
        </p:blipFill>
        <p:spPr>
          <a:xfrm>
            <a:off x="509547" y="2456402"/>
            <a:ext cx="11172906" cy="1998016"/>
          </a:xfrm>
        </p:spPr>
      </p:pic>
      <p:sp>
        <p:nvSpPr>
          <p:cNvPr id="6" name="Title 1">
            <a:extLst>
              <a:ext uri="{FF2B5EF4-FFF2-40B4-BE49-F238E27FC236}">
                <a16:creationId xmlns:a16="http://schemas.microsoft.com/office/drawing/2014/main" id="{21277CD2-D373-FE47-986B-6A3124833F00}"/>
              </a:ext>
            </a:extLst>
          </p:cNvPr>
          <p:cNvSpPr>
            <a:spLocks noGrp="1"/>
          </p:cNvSpPr>
          <p:nvPr>
            <p:ph type="title"/>
          </p:nvPr>
        </p:nvSpPr>
        <p:spPr/>
        <p:txBody>
          <a:bodyPr/>
          <a:lstStyle/>
          <a:p>
            <a:pPr algn="ctr"/>
            <a:r>
              <a:rPr lang="en-US" dirty="0"/>
              <a:t>How to Read A Scientific Paper</a:t>
            </a:r>
          </a:p>
        </p:txBody>
      </p:sp>
    </p:spTree>
    <p:extLst>
      <p:ext uri="{BB962C8B-B14F-4D97-AF65-F5344CB8AC3E}">
        <p14:creationId xmlns:p14="http://schemas.microsoft.com/office/powerpoint/2010/main" val="3640961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7EB11-49FF-6203-2D7E-1CE350112B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530D2B-61E4-ADD7-3740-FC293F208525}"/>
              </a:ext>
            </a:extLst>
          </p:cNvPr>
          <p:cNvSpPr>
            <a:spLocks noGrp="1"/>
          </p:cNvSpPr>
          <p:nvPr>
            <p:ph type="title"/>
          </p:nvPr>
        </p:nvSpPr>
        <p:spPr/>
        <p:txBody>
          <a:bodyPr/>
          <a:lstStyle/>
          <a:p>
            <a:endParaRPr lang="en-US"/>
          </a:p>
        </p:txBody>
      </p:sp>
      <p:pic>
        <p:nvPicPr>
          <p:cNvPr id="5" name="Content Placeholder 4" descr="A text on a page&#10;&#10;Description automatically generated">
            <a:extLst>
              <a:ext uri="{FF2B5EF4-FFF2-40B4-BE49-F238E27FC236}">
                <a16:creationId xmlns:a16="http://schemas.microsoft.com/office/drawing/2014/main" id="{6590AA03-4502-E4B9-A910-CB1A19AB3100}"/>
              </a:ext>
            </a:extLst>
          </p:cNvPr>
          <p:cNvPicPr>
            <a:picLocks noGrp="1" noChangeAspect="1"/>
          </p:cNvPicPr>
          <p:nvPr>
            <p:ph idx="1"/>
          </p:nvPr>
        </p:nvPicPr>
        <p:blipFill>
          <a:blip r:embed="rId2"/>
          <a:stretch>
            <a:fillRect/>
          </a:stretch>
        </p:blipFill>
        <p:spPr>
          <a:xfrm>
            <a:off x="1028700" y="1899444"/>
            <a:ext cx="10134600" cy="4203700"/>
          </a:xfrm>
        </p:spPr>
      </p:pic>
      <p:sp>
        <p:nvSpPr>
          <p:cNvPr id="6" name="Rectangle 5">
            <a:extLst>
              <a:ext uri="{FF2B5EF4-FFF2-40B4-BE49-F238E27FC236}">
                <a16:creationId xmlns:a16="http://schemas.microsoft.com/office/drawing/2014/main" id="{3EDC797A-FF61-60EA-4B32-7902DFF76A4F}"/>
              </a:ext>
            </a:extLst>
          </p:cNvPr>
          <p:cNvSpPr/>
          <p:nvPr/>
        </p:nvSpPr>
        <p:spPr>
          <a:xfrm>
            <a:off x="2213112" y="3508044"/>
            <a:ext cx="8772940"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1101CCF-7825-D55A-BC9D-366CF81EF5D6}"/>
              </a:ext>
            </a:extLst>
          </p:cNvPr>
          <p:cNvSpPr/>
          <p:nvPr/>
        </p:nvSpPr>
        <p:spPr>
          <a:xfrm>
            <a:off x="1028700" y="3855948"/>
            <a:ext cx="2544418"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B9C1A29-8032-61EA-3600-FC6836A5CFE7}"/>
              </a:ext>
            </a:extLst>
          </p:cNvPr>
          <p:cNvSpPr/>
          <p:nvPr/>
        </p:nvSpPr>
        <p:spPr>
          <a:xfrm>
            <a:off x="1028700" y="4979546"/>
            <a:ext cx="9957352" cy="652628"/>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043F61B-582E-4A6D-D410-293E758F5406}"/>
              </a:ext>
            </a:extLst>
          </p:cNvPr>
          <p:cNvSpPr/>
          <p:nvPr/>
        </p:nvSpPr>
        <p:spPr>
          <a:xfrm>
            <a:off x="1028699" y="5632174"/>
            <a:ext cx="6511787" cy="278296"/>
          </a:xfrm>
          <a:prstGeom prst="rect">
            <a:avLst/>
          </a:prstGeom>
          <a:solidFill>
            <a:srgbClr val="FFFF00">
              <a:alpha val="4754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562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FFD84-60B6-7879-17AF-1BFA80BFD9E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DCC8919-3F90-178C-90C9-42C265139796}"/>
              </a:ext>
            </a:extLst>
          </p:cNvPr>
          <p:cNvSpPr>
            <a:spLocks noGrp="1"/>
          </p:cNvSpPr>
          <p:nvPr>
            <p:ph idx="1"/>
          </p:nvPr>
        </p:nvSpPr>
        <p:spPr/>
        <p:txBody>
          <a:bodyPr>
            <a:normAutofit fontScale="92500" lnSpcReduction="10000"/>
          </a:bodyPr>
          <a:lstStyle/>
          <a:p>
            <a:r>
              <a:rPr lang="en-US" dirty="0"/>
              <a:t>Paper 1: Replication can help strengthen research, and failure to replicate an experiment should result in scientific discourse to pinpoint whether there is no “true” effect or whether the effect is simply small. </a:t>
            </a:r>
            <a:r>
              <a:rPr lang="en-US" b="1" dirty="0"/>
              <a:t>Failure to replicate and replication are equally important to report.</a:t>
            </a:r>
          </a:p>
          <a:p>
            <a:r>
              <a:rPr lang="en-US" dirty="0"/>
              <a:t>Paper 2: When using data collected by another source, make sure that it’s reliable. </a:t>
            </a:r>
            <a:r>
              <a:rPr lang="en-US" b="1" dirty="0"/>
              <a:t>You don’t want to analyze brown bears with your Bigfoot!</a:t>
            </a:r>
          </a:p>
          <a:p>
            <a:r>
              <a:rPr lang="en-US" dirty="0"/>
              <a:t>Paper 3: If you run multiple tests on a dataset, you are more likely to get a false positive result. </a:t>
            </a:r>
            <a:r>
              <a:rPr lang="en-US" b="1" dirty="0"/>
              <a:t>Choose an appropriate p-value for your dataset.</a:t>
            </a:r>
          </a:p>
          <a:p>
            <a:r>
              <a:rPr lang="en-US" dirty="0"/>
              <a:t>Paper 4: Manipulating your data groups after you have experimental results can bias your data. </a:t>
            </a:r>
            <a:r>
              <a:rPr lang="en-US" b="1" dirty="0"/>
              <a:t>Make a plan for your analysis and don’t change it based on the results.</a:t>
            </a:r>
            <a:endParaRPr lang="en-US" dirty="0"/>
          </a:p>
        </p:txBody>
      </p:sp>
    </p:spTree>
    <p:extLst>
      <p:ext uri="{BB962C8B-B14F-4D97-AF65-F5344CB8AC3E}">
        <p14:creationId xmlns:p14="http://schemas.microsoft.com/office/powerpoint/2010/main" val="1879392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D775-A8A9-9929-03F7-AD70530312F1}"/>
              </a:ext>
            </a:extLst>
          </p:cNvPr>
          <p:cNvSpPr>
            <a:spLocks noGrp="1"/>
          </p:cNvSpPr>
          <p:nvPr>
            <p:ph type="title"/>
          </p:nvPr>
        </p:nvSpPr>
        <p:spPr/>
        <p:txBody>
          <a:bodyPr/>
          <a:lstStyle/>
          <a:p>
            <a:pPr algn="ctr"/>
            <a:r>
              <a:rPr lang="en-US" dirty="0"/>
              <a:t>How to Read A Scientific Paper</a:t>
            </a:r>
          </a:p>
        </p:txBody>
      </p:sp>
      <p:pic>
        <p:nvPicPr>
          <p:cNvPr id="5" name="Content Placeholder 4" descr="A white paper with black text&#10;&#10;Description automatically generated">
            <a:extLst>
              <a:ext uri="{FF2B5EF4-FFF2-40B4-BE49-F238E27FC236}">
                <a16:creationId xmlns:a16="http://schemas.microsoft.com/office/drawing/2014/main" id="{89FDC1DF-0681-F157-2AF6-B3032FBCAC32}"/>
              </a:ext>
            </a:extLst>
          </p:cNvPr>
          <p:cNvPicPr>
            <a:picLocks noGrp="1" noChangeAspect="1"/>
          </p:cNvPicPr>
          <p:nvPr>
            <p:ph idx="1"/>
          </p:nvPr>
        </p:nvPicPr>
        <p:blipFill>
          <a:blip r:embed="rId2"/>
          <a:stretch>
            <a:fillRect/>
          </a:stretch>
        </p:blipFill>
        <p:spPr>
          <a:xfrm>
            <a:off x="838200" y="1630558"/>
            <a:ext cx="10783606" cy="4862317"/>
          </a:xfrm>
        </p:spPr>
      </p:pic>
    </p:spTree>
    <p:extLst>
      <p:ext uri="{BB962C8B-B14F-4D97-AF65-F5344CB8AC3E}">
        <p14:creationId xmlns:p14="http://schemas.microsoft.com/office/powerpoint/2010/main" val="423957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document&#10;&#10;Description automatically generated">
            <a:extLst>
              <a:ext uri="{FF2B5EF4-FFF2-40B4-BE49-F238E27FC236}">
                <a16:creationId xmlns:a16="http://schemas.microsoft.com/office/drawing/2014/main" id="{365FBBF0-8FF4-2789-F1DF-92E40D3A070B}"/>
              </a:ext>
            </a:extLst>
          </p:cNvPr>
          <p:cNvPicPr>
            <a:picLocks noGrp="1" noChangeAspect="1"/>
          </p:cNvPicPr>
          <p:nvPr>
            <p:ph idx="4294967295"/>
          </p:nvPr>
        </p:nvPicPr>
        <p:blipFill>
          <a:blip r:embed="rId2"/>
          <a:stretch>
            <a:fillRect/>
          </a:stretch>
        </p:blipFill>
        <p:spPr>
          <a:xfrm>
            <a:off x="430696" y="180339"/>
            <a:ext cx="11330608" cy="6497322"/>
          </a:xfrm>
        </p:spPr>
      </p:pic>
    </p:spTree>
    <p:extLst>
      <p:ext uri="{BB962C8B-B14F-4D97-AF65-F5344CB8AC3E}">
        <p14:creationId xmlns:p14="http://schemas.microsoft.com/office/powerpoint/2010/main" val="404411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people&#10;&#10;Description automatically generated">
            <a:extLst>
              <a:ext uri="{FF2B5EF4-FFF2-40B4-BE49-F238E27FC236}">
                <a16:creationId xmlns:a16="http://schemas.microsoft.com/office/drawing/2014/main" id="{3D912047-18FD-2459-7DA0-309A64D5A801}"/>
              </a:ext>
            </a:extLst>
          </p:cNvPr>
          <p:cNvPicPr>
            <a:picLocks noChangeAspect="1"/>
          </p:cNvPicPr>
          <p:nvPr/>
        </p:nvPicPr>
        <p:blipFill>
          <a:blip r:embed="rId2"/>
          <a:stretch>
            <a:fillRect/>
          </a:stretch>
        </p:blipFill>
        <p:spPr>
          <a:xfrm>
            <a:off x="1313606" y="0"/>
            <a:ext cx="9500167" cy="6811668"/>
          </a:xfrm>
          <a:prstGeom prst="rect">
            <a:avLst/>
          </a:prstGeom>
        </p:spPr>
      </p:pic>
    </p:spTree>
    <p:extLst>
      <p:ext uri="{BB962C8B-B14F-4D97-AF65-F5344CB8AC3E}">
        <p14:creationId xmlns:p14="http://schemas.microsoft.com/office/powerpoint/2010/main" val="232644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76AE4D-45A8-5B86-9779-1A9F9CA2A573}"/>
              </a:ext>
            </a:extLst>
          </p:cNvPr>
          <p:cNvSpPr txBox="1"/>
          <p:nvPr/>
        </p:nvSpPr>
        <p:spPr>
          <a:xfrm>
            <a:off x="1126435" y="2080591"/>
            <a:ext cx="10190922" cy="1323439"/>
          </a:xfrm>
          <a:prstGeom prst="rect">
            <a:avLst/>
          </a:prstGeom>
          <a:noFill/>
        </p:spPr>
        <p:txBody>
          <a:bodyPr wrap="square" rtlCol="0">
            <a:spAutoFit/>
          </a:bodyPr>
          <a:lstStyle/>
          <a:p>
            <a:pPr algn="ctr"/>
            <a:r>
              <a:rPr lang="en-US" sz="4000" dirty="0"/>
              <a:t>Which canopy health class is not significantly different from any of the others?</a:t>
            </a:r>
          </a:p>
        </p:txBody>
      </p:sp>
    </p:spTree>
    <p:extLst>
      <p:ext uri="{BB962C8B-B14F-4D97-AF65-F5344CB8AC3E}">
        <p14:creationId xmlns:p14="http://schemas.microsoft.com/office/powerpoint/2010/main" val="71757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AE53B-2260-654E-4D1C-03D5223B1900}"/>
            </a:ext>
          </a:extLst>
        </p:cNvPr>
        <p:cNvGrpSpPr/>
        <p:nvPr/>
      </p:nvGrpSpPr>
      <p:grpSpPr>
        <a:xfrm>
          <a:off x="0" y="0"/>
          <a:ext cx="0" cy="0"/>
          <a:chOff x="0" y="0"/>
          <a:chExt cx="0" cy="0"/>
        </a:xfrm>
      </p:grpSpPr>
      <p:pic>
        <p:nvPicPr>
          <p:cNvPr id="3" name="Picture 2" descr="A graph of a number of people&#10;&#10;Description automatically generated">
            <a:extLst>
              <a:ext uri="{FF2B5EF4-FFF2-40B4-BE49-F238E27FC236}">
                <a16:creationId xmlns:a16="http://schemas.microsoft.com/office/drawing/2014/main" id="{B8B8A6F2-7161-B5E4-F6DD-C83E5FEE1AE2}"/>
              </a:ext>
            </a:extLst>
          </p:cNvPr>
          <p:cNvPicPr>
            <a:picLocks noChangeAspect="1"/>
          </p:cNvPicPr>
          <p:nvPr/>
        </p:nvPicPr>
        <p:blipFill>
          <a:blip r:embed="rId2"/>
          <a:stretch>
            <a:fillRect/>
          </a:stretch>
        </p:blipFill>
        <p:spPr>
          <a:xfrm>
            <a:off x="1313606" y="0"/>
            <a:ext cx="9500167" cy="6811668"/>
          </a:xfrm>
          <a:prstGeom prst="rect">
            <a:avLst/>
          </a:prstGeom>
        </p:spPr>
      </p:pic>
      <p:sp>
        <p:nvSpPr>
          <p:cNvPr id="2" name="Oval 1">
            <a:extLst>
              <a:ext uri="{FF2B5EF4-FFF2-40B4-BE49-F238E27FC236}">
                <a16:creationId xmlns:a16="http://schemas.microsoft.com/office/drawing/2014/main" id="{3E55D64D-7D67-ADF9-C183-707887C0C88F}"/>
              </a:ext>
            </a:extLst>
          </p:cNvPr>
          <p:cNvSpPr/>
          <p:nvPr/>
        </p:nvSpPr>
        <p:spPr>
          <a:xfrm>
            <a:off x="8004313" y="1736034"/>
            <a:ext cx="1007165" cy="344556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645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numbers and text&#10;&#10;Description automatically generated">
            <a:extLst>
              <a:ext uri="{FF2B5EF4-FFF2-40B4-BE49-F238E27FC236}">
                <a16:creationId xmlns:a16="http://schemas.microsoft.com/office/drawing/2014/main" id="{C44599C8-5144-F63C-3A94-35D4428A5DE3}"/>
              </a:ext>
            </a:extLst>
          </p:cNvPr>
          <p:cNvPicPr>
            <a:picLocks noChangeAspect="1"/>
          </p:cNvPicPr>
          <p:nvPr/>
        </p:nvPicPr>
        <p:blipFill>
          <a:blip r:embed="rId2"/>
          <a:stretch>
            <a:fillRect/>
          </a:stretch>
        </p:blipFill>
        <p:spPr>
          <a:xfrm>
            <a:off x="0" y="720496"/>
            <a:ext cx="11830150" cy="5256234"/>
          </a:xfrm>
          <a:prstGeom prst="rect">
            <a:avLst/>
          </a:prstGeom>
        </p:spPr>
      </p:pic>
    </p:spTree>
    <p:extLst>
      <p:ext uri="{BB962C8B-B14F-4D97-AF65-F5344CB8AC3E}">
        <p14:creationId xmlns:p14="http://schemas.microsoft.com/office/powerpoint/2010/main" val="1107301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1186</TotalTime>
  <Words>323</Words>
  <Application>Microsoft Macintosh PowerPoint</Application>
  <PresentationFormat>Widescreen</PresentationFormat>
  <Paragraphs>17</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Aptos Display</vt:lpstr>
      <vt:lpstr>Arial</vt:lpstr>
      <vt:lpstr>Office Theme</vt:lpstr>
      <vt:lpstr>Day 5: Scientific Papers</vt:lpstr>
      <vt:lpstr>For the first 10 minutes of class, teach your group about the paper you read yesterday.</vt:lpstr>
      <vt:lpstr>PowerPoint Presentation</vt:lpstr>
      <vt:lpstr>How to Read A Scientific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Read A Scientific Paper</vt:lpstr>
      <vt:lpstr>PowerPoint Presentation</vt:lpstr>
      <vt:lpstr>PowerPoint Presentation</vt:lpstr>
      <vt:lpstr>How to Read A Scientific Paper</vt:lpstr>
      <vt:lpstr>PowerPoint Presentation</vt:lpstr>
      <vt:lpstr>PowerPoint Presentation</vt:lpstr>
      <vt:lpstr>How to Read A Scientific Paper</vt:lpstr>
      <vt:lpstr>PowerPoint Presentation</vt:lpstr>
      <vt:lpstr>How to Read A Scientific Paper</vt:lpstr>
      <vt:lpstr>PowerPoint Presentation</vt:lpstr>
      <vt:lpstr>PowerPoint Presentation</vt:lpstr>
      <vt:lpstr>PowerPoint Presentation</vt:lpstr>
      <vt:lpstr>PowerPoint Presentation</vt:lpstr>
      <vt:lpstr>How to Read A Scientific Paper</vt:lpstr>
      <vt:lpstr>PowerPoint Presentation</vt:lpstr>
      <vt:lpstr>How to Read A Scientific Paper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Miranda Morgan Mckibben</dc:creator>
  <cp:lastModifiedBy>Miranda Morgan Mckibben</cp:lastModifiedBy>
  <cp:revision>3</cp:revision>
  <dcterms:created xsi:type="dcterms:W3CDTF">2025-01-14T17:12:46Z</dcterms:created>
  <dcterms:modified xsi:type="dcterms:W3CDTF">2025-01-15T12:59:36Z</dcterms:modified>
</cp:coreProperties>
</file>